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9" r:id="rId15"/>
  </p:sldIdLst>
  <p:sldSz cx="12192000" cy="6858000"/>
  <p:notesSz cx="7772400" cy="10058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Fira Sans Extra Condensed" panose="020B05030500000200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jCfBlu0pfgv8tbonjePBvvEPmO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E14788-8E30-4C6D-8B4F-72BFB00EB405}">
  <a:tblStyle styleId="{6AE14788-8E30-4C6D-8B4F-72BFB00EB40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2.png>
</file>

<file path=ppt/media/image3.png>
</file>

<file path=ppt/media/image4.jpg>
</file>

<file path=ppt/media/image5.jpe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8" name="Google Shape;498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Relationship Id="rId4" Type="http://schemas.openxmlformats.org/officeDocument/2006/relationships/hyperlink" Target="https://fabiusmaximus.com/2018/01/28/how-people-define-sexual-harassmen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alaborlawnews.com/legal-news/harassment-sexual-lawyer-10-22753.php" TargetMode="Externa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85175" y="292788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en-US" sz="3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ALGORITHM TO FIND THE SHOURTEST ROUTE AND REDUCE HARASSMENT AT THE SAME TIME</a:t>
            </a:r>
          </a:p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es-CO" sz="3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Visual comparison of the three paths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9" name="Google Shape;429;g13694941206_0_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31475" y="917335"/>
            <a:ext cx="9529050" cy="482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Future work directions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Software Engineering </a:t>
            </a:r>
            <a:endParaRPr sz="16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work</a:t>
            </a:r>
            <a:endParaRPr sz="22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Databases</a:t>
            </a:r>
            <a:endParaRPr sz="19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3" name="Google Shape;513;g1066244c191_0_133"/>
          <p:cNvSpPr/>
          <p:nvPr/>
        </p:nvSpPr>
        <p:spPr>
          <a:xfrm>
            <a:off x="9495624" y="1333775"/>
            <a:ext cx="1802995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Other Projects</a:t>
            </a:r>
            <a:endParaRPr sz="22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4" name="Google Shape;514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5" name="Google Shape;515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Mobile application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9" name="Google Shape;519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0" name="Google Shape;520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2" name="Google Shape;522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3" name="Google Shape;52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Web application</a:t>
              </a:r>
              <a:endParaRPr sz="16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7" name="Google Shape;52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0" name="Google Shape;530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31" name="Google Shape;531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Other variables</a:t>
              </a:r>
              <a:endParaRPr sz="17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6" name="Google Shape;536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8" name="Google Shape;538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9" name="Google Shape;539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Include ML or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3" name="Google Shape;543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4" name="Google Shape;544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5" name="Google Shape;545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E041F118-DC31-207D-DE04-DB7936153B0B}"/>
              </a:ext>
            </a:extLst>
          </p:cNvPr>
          <p:cNvSpPr txBox="1"/>
          <p:nvPr/>
        </p:nvSpPr>
        <p:spPr>
          <a:xfrm>
            <a:off x="6620627" y="3167777"/>
            <a:ext cx="20795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In web applications I would use it to optimize the solutions of some problems in a efficient way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FE128C-7AE6-C806-FF68-DDE20264AA2E}"/>
              </a:ext>
            </a:extLst>
          </p:cNvPr>
          <p:cNvSpPr txBox="1"/>
          <p:nvPr/>
        </p:nvSpPr>
        <p:spPr>
          <a:xfrm>
            <a:off x="816253" y="3241847"/>
            <a:ext cx="20795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In databases I would use it to save memory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E208F2C-CC53-6E98-7998-4B6E698B7BEF}"/>
              </a:ext>
            </a:extLst>
          </p:cNvPr>
          <p:cNvSpPr txBox="1"/>
          <p:nvPr/>
        </p:nvSpPr>
        <p:spPr>
          <a:xfrm>
            <a:off x="3819877" y="3231956"/>
            <a:ext cx="20795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In web applications I would use it to find better ways to solve some problems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BE5CFC3-8442-31F3-E047-7B6EE186C9F5}"/>
              </a:ext>
            </a:extLst>
          </p:cNvPr>
          <p:cNvSpPr txBox="1"/>
          <p:nvPr/>
        </p:nvSpPr>
        <p:spPr>
          <a:xfrm>
            <a:off x="9462649" y="3167777"/>
            <a:ext cx="20795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Maybe I’d use it to try to solve problems that include a lot of data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gadd317ae2b_0_117"/>
          <p:cNvPicPr preferRelativeResize="0"/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8721" r="14504"/>
          <a:stretch/>
        </p:blipFill>
        <p:spPr>
          <a:xfrm>
            <a:off x="0" y="-35125"/>
            <a:ext cx="782723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add317ae2b_0_117"/>
          <p:cNvSpPr/>
          <p:nvPr/>
        </p:nvSpPr>
        <p:spPr>
          <a:xfrm>
            <a:off x="-31200" y="-35126"/>
            <a:ext cx="12254399" cy="6893125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857250" marR="0" lvl="0" indent="-8572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 panose="020B0604020202020204" pitchFamily="34" charset="0"/>
              <a:buChar char="•"/>
            </a:pPr>
            <a:r>
              <a:rPr lang="en-US" sz="60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!!</a:t>
            </a:r>
            <a:endParaRPr sz="6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With the support of </a:t>
            </a:r>
            <a:endParaRPr sz="1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The first two authors were supported by the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Sapiencia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grant, financed by the municipality of Medellín. All authors are grateful to the Vice Rector's Office for Discovery and Creation, Universidad EAFIT, for their support in this research.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030DDD2-BC77-C5F6-DE53-EFF510EF68C2}"/>
              </a:ext>
            </a:extLst>
          </p:cNvPr>
          <p:cNvSpPr txBox="1"/>
          <p:nvPr/>
        </p:nvSpPr>
        <p:spPr>
          <a:xfrm>
            <a:off x="7410450" y="467579"/>
            <a:ext cx="40957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Thanks</a:t>
            </a:r>
            <a:r>
              <a:rPr lang="es-MX" sz="2200" dirty="0"/>
              <a:t> </a:t>
            </a:r>
            <a:r>
              <a:rPr lang="es-MX" sz="2200" dirty="0" err="1"/>
              <a:t>for</a:t>
            </a:r>
            <a:r>
              <a:rPr lang="es-MX" sz="2200" dirty="0"/>
              <a:t> </a:t>
            </a:r>
            <a:r>
              <a:rPr lang="es-MX" sz="2200" dirty="0" err="1"/>
              <a:t>the</a:t>
            </a:r>
            <a:r>
              <a:rPr lang="es-MX" sz="2200" dirty="0"/>
              <a:t> </a:t>
            </a:r>
            <a:r>
              <a:rPr lang="es-MX" sz="2200" dirty="0" err="1"/>
              <a:t>knowledge</a:t>
            </a:r>
            <a:r>
              <a:rPr lang="es-MX" sz="2200" dirty="0"/>
              <a:t>, </a:t>
            </a:r>
            <a:r>
              <a:rPr lang="es-MX" sz="2200" dirty="0" err="1"/>
              <a:t>one</a:t>
            </a:r>
            <a:r>
              <a:rPr lang="es-MX" sz="2200" dirty="0"/>
              <a:t> </a:t>
            </a:r>
            <a:r>
              <a:rPr lang="es-MX" sz="2200" dirty="0" err="1"/>
              <a:t>of</a:t>
            </a:r>
            <a:r>
              <a:rPr lang="es-MX" sz="2200" dirty="0"/>
              <a:t> </a:t>
            </a:r>
            <a:r>
              <a:rPr lang="es-MX" sz="2200" dirty="0" err="1"/>
              <a:t>the</a:t>
            </a:r>
            <a:r>
              <a:rPr lang="es-MX" sz="2200" dirty="0"/>
              <a:t> </a:t>
            </a:r>
            <a:r>
              <a:rPr lang="es-MX" sz="2200" dirty="0" err="1"/>
              <a:t>most</a:t>
            </a:r>
            <a:r>
              <a:rPr lang="es-MX" sz="2200" dirty="0"/>
              <a:t> </a:t>
            </a:r>
            <a:r>
              <a:rPr lang="es-MX" sz="2200" dirty="0" err="1"/>
              <a:t>important</a:t>
            </a:r>
            <a:r>
              <a:rPr lang="es-MX" sz="2200" dirty="0"/>
              <a:t> </a:t>
            </a:r>
            <a:r>
              <a:rPr lang="es-MX" sz="2200" dirty="0" err="1"/>
              <a:t>topics</a:t>
            </a:r>
            <a:r>
              <a:rPr lang="es-MX" sz="2200" dirty="0"/>
              <a:t> </a:t>
            </a:r>
            <a:r>
              <a:rPr lang="es-MX" sz="2200" dirty="0" err="1"/>
              <a:t>for</a:t>
            </a:r>
            <a:r>
              <a:rPr lang="es-MX" sz="2200" dirty="0"/>
              <a:t> </a:t>
            </a:r>
            <a:r>
              <a:rPr lang="es-MX" sz="2200" dirty="0" err="1"/>
              <a:t>programmers</a:t>
            </a:r>
            <a:r>
              <a:rPr lang="es-MX" sz="2200" dirty="0"/>
              <a:t>!</a:t>
            </a:r>
            <a:endParaRPr lang="es-CO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Presentation of the team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8274013" y="167454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2"/>
          <p:cNvSpPr/>
          <p:nvPr/>
        </p:nvSpPr>
        <p:spPr>
          <a:xfrm>
            <a:off x="1786068" y="1862390"/>
            <a:ext cx="2102040" cy="219348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8437643" y="4262823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Data preparation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1684227" y="4218027"/>
            <a:ext cx="2305495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Sebastián Cano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Code &amp; investigation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https://github.com/user23007/ProyectoED</a:t>
            </a:r>
          </a:p>
        </p:txBody>
      </p:sp>
      <p:sp>
        <p:nvSpPr>
          <p:cNvPr id="220" name="Google Shape;220;p2"/>
          <p:cNvSpPr/>
          <p:nvPr/>
        </p:nvSpPr>
        <p:spPr>
          <a:xfrm>
            <a:off x="4514068" y="4291068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Literature review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4514068" y="167454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7">
              <a:alphaModFix/>
            </a:blip>
            <a:srcRect b="16684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7" name="Google Shape;227;p2"/>
          <p:cNvSpPr/>
          <p:nvPr/>
        </p:nvSpPr>
        <p:spPr>
          <a:xfrm>
            <a:off x="3261725" y="6188925"/>
            <a:ext cx="21147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Streets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of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Origin and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Shortest path algorithm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Three paths that reduce both the risk of harassment and distance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Solution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Streets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of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Origin and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s-MX" sz="2100" b="1" dirty="0">
                <a:solidFill>
                  <a:srgbClr val="001E33"/>
                </a:solidFill>
              </a:rPr>
              <a:t>Dijkstra </a:t>
            </a:r>
            <a:r>
              <a:rPr lang="es-MX" sz="2100" b="1" dirty="0" err="1">
                <a:solidFill>
                  <a:srgbClr val="001E33"/>
                </a:solidFill>
              </a:rPr>
              <a:t>Algorithm</a:t>
            </a:r>
            <a:endParaRPr lang="es-CO" sz="21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g105e9140ba5_0_31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g105e9140ba5_0_31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g105e9140ba5_0_31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 path that reduces both distance and harassment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Explanation of the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>
            <a:off x="162000" y="4973275"/>
            <a:ext cx="10427366" cy="983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DIJKSTRA ALGORITHM</a:t>
            </a:r>
            <a:endParaRPr lang="en-US" sz="2200" dirty="0">
              <a:solidFill>
                <a:srgbClr val="001E33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>
                <a:solidFill>
                  <a:srgbClr val="001E33"/>
                </a:solidFill>
              </a:rPr>
              <a:t>B</a:t>
            </a:r>
            <a:r>
              <a:rPr lang="en-US" sz="1800" dirty="0">
                <a:solidFill>
                  <a:srgbClr val="001E33"/>
                </a:solidFill>
                <a:effectLst/>
              </a:rPr>
              <a:t>asically, it analyzes</a:t>
            </a:r>
            <a:r>
              <a:rPr lang="en-US" sz="1800" dirty="0">
                <a:solidFill>
                  <a:srgbClr val="001E33"/>
                </a:solidFill>
              </a:rPr>
              <a:t> the adjacent to know which one is the shortest, then it marks the shortest way and analyze again. To know the order of iteration, see the index of each iteration [n, x]</a:t>
            </a:r>
            <a:r>
              <a:rPr lang="en-US" sz="1100" dirty="0">
                <a:solidFill>
                  <a:srgbClr val="001E33"/>
                </a:solidFill>
              </a:rPr>
              <a:t>index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"/>
          <p:cNvSpPr/>
          <p:nvPr/>
        </p:nvSpPr>
        <p:spPr>
          <a:xfrm>
            <a:off x="1042728" y="952521"/>
            <a:ext cx="3309091" cy="706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0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https://lucid.app/lucidchart/bc6d92d6-e3e7-427b-b54f-4a5da6776b4a/edit?viewport_loc=122%2C-86%2C2994%2C1495%2C0_0&amp;invitationId=inv_ce73409e-dea8-4dfa-97ea-efd116acf11b</a:t>
            </a:r>
            <a:endParaRPr sz="10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2" name="Picture 8" descr="These women have developed apps to protect themselves from street  harrassment | SBS Life">
            <a:extLst>
              <a:ext uri="{FF2B5EF4-FFF2-40B4-BE49-F238E27FC236}">
                <a16:creationId xmlns:a16="http://schemas.microsoft.com/office/drawing/2014/main" id="{71C069D9-890B-273C-B541-17572401D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9390" y="2042306"/>
            <a:ext cx="4191000" cy="233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2243CDD-4197-6E69-E1C4-C62EC80695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669" t="33218" r="54375" b="40694"/>
          <a:stretch/>
        </p:blipFill>
        <p:spPr>
          <a:xfrm>
            <a:off x="265324" y="1809750"/>
            <a:ext cx="5830676" cy="317402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Complexity of the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>
            <a:off x="536152" y="3788180"/>
            <a:ext cx="609030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Time and memory complexity of the algorithm name. V is</a:t>
            </a:r>
            <a:r>
              <a:rPr lang="en-US" sz="2200" dirty="0">
                <a:solidFill>
                  <a:srgbClr val="001E33"/>
                </a:solidFill>
              </a:rPr>
              <a:t> vertices and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 is</a:t>
            </a:r>
            <a:r>
              <a:rPr lang="en-US" sz="2200" dirty="0">
                <a:solidFill>
                  <a:srgbClr val="001E33"/>
                </a:solidFill>
              </a:rPr>
              <a:t> edges</a:t>
            </a:r>
            <a:endParaRPr sz="1400" b="1" i="0" u="none" strike="noStrike" cap="none" dirty="0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6" name="Google Shape;356;p5"/>
          <p:cNvSpPr/>
          <p:nvPr/>
        </p:nvSpPr>
        <p:spPr>
          <a:xfrm>
            <a:off x="458052" y="4617007"/>
            <a:ext cx="624650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22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In time complexity we do it 2(n-1) times and in complexity of memory it’s by multiplying it so it becomes a 2(n)</a:t>
            </a:r>
            <a:endParaRPr sz="2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60" name="Google Shape;360;p5"/>
          <p:cNvGraphicFramePr/>
          <p:nvPr>
            <p:extLst>
              <p:ext uri="{D42A27DB-BD31-4B8C-83A1-F6EECF244321}">
                <p14:modId xmlns:p14="http://schemas.microsoft.com/office/powerpoint/2010/main" val="1012803024"/>
              </p:ext>
            </p:extLst>
          </p:nvPr>
        </p:nvGraphicFramePr>
        <p:xfrm>
          <a:off x="471720" y="1194240"/>
          <a:ext cx="6246500" cy="2374583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8810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 complexity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Complexity of memory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8648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MX" sz="2200" b="0" u="none" strike="noStrike" cap="none" dirty="0">
                          <a:solidFill>
                            <a:schemeClr val="bg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Dijkstra</a:t>
                      </a:r>
                      <a:endParaRPr sz="2200" b="0" u="none" strike="noStrike" cap="none" dirty="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14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r>
                        <a:rPr lang="es-CO" sz="22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(n²)</a:t>
                      </a:r>
                      <a:endParaRPr sz="2200" b="0" u="none" strike="noStrike" cap="none" dirty="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63" name="Google Shape;363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 descr="Una mujer en vestido de baño&#10;&#10;Descripción generada automáticamente con confianza baja">
            <a:extLst>
              <a:ext uri="{FF2B5EF4-FFF2-40B4-BE49-F238E27FC236}">
                <a16:creationId xmlns:a16="http://schemas.microsoft.com/office/drawing/2014/main" id="{2C0CB596-8547-D43D-7587-09EC8C1CA9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192820" y="1768400"/>
            <a:ext cx="4597759" cy="316934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First path minimizing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3694941206_0_0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Distance and risk of harassment for the path that minimizes d = 8100m. Execution time of  seconds.</a:t>
            </a:r>
            <a:endParaRPr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g13694941206_0_0"/>
          <p:cNvSpPr/>
          <p:nvPr/>
        </p:nvSpPr>
        <p:spPr>
          <a:xfrm>
            <a:off x="2194868" y="3886400"/>
            <a:ext cx="4625031" cy="1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The idea was to measure the distanc</a:t>
            </a:r>
            <a:r>
              <a:rPr lang="en-US" sz="2200" i="1" dirty="0">
                <a:solidFill>
                  <a:schemeClr val="tx1"/>
                </a:solidFill>
              </a:rPr>
              <a:t>e between </a:t>
            </a:r>
            <a:r>
              <a:rPr lang="en-US" sz="2200" i="1" dirty="0" err="1">
                <a:solidFill>
                  <a:schemeClr val="tx1"/>
                </a:solidFill>
              </a:rPr>
              <a:t>Eafit</a:t>
            </a:r>
            <a:r>
              <a:rPr lang="en-US" sz="2200" i="1" dirty="0">
                <a:solidFill>
                  <a:schemeClr val="tx1"/>
                </a:solidFill>
              </a:rPr>
              <a:t> and National University through </a:t>
            </a:r>
            <a:r>
              <a:rPr lang="en-US" sz="2200" i="1" dirty="0" err="1">
                <a:solidFill>
                  <a:schemeClr val="tx1"/>
                </a:solidFill>
              </a:rPr>
              <a:t>Dijsktras</a:t>
            </a:r>
            <a:r>
              <a:rPr lang="en-US" sz="2200" i="1" dirty="0">
                <a:solidFill>
                  <a:schemeClr val="tx1"/>
                </a:solidFill>
              </a:rPr>
              <a:t> Algorithm and then calculate de risk </a:t>
            </a:r>
            <a:r>
              <a:rPr lang="en-US" sz="22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80" name="Google Shape;380;g13694941206_0_0"/>
          <p:cNvGraphicFramePr/>
          <p:nvPr>
            <p:extLst>
              <p:ext uri="{D42A27DB-BD31-4B8C-83A1-F6EECF244321}">
                <p14:modId xmlns:p14="http://schemas.microsoft.com/office/powerpoint/2010/main" val="2918641984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EAFIT University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National University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001E33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8100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Second path </a:t>
            </a:r>
            <a:r>
              <a:rPr lang="en-US" sz="2200" b="1">
                <a:solidFill>
                  <a:srgbClr val="FFFFFF"/>
                </a:solidFill>
              </a:rPr>
              <a:t>minimizing</a:t>
            </a: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4" name="Google Shape;394;gadd317ae2b_0_201"/>
          <p:cNvGraphicFramePr/>
          <p:nvPr>
            <p:extLst>
              <p:ext uri="{D42A27DB-BD31-4B8C-83A1-F6EECF244321}">
                <p14:modId xmlns:p14="http://schemas.microsoft.com/office/powerpoint/2010/main" val="2382142089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EAFIT University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National University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001E33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8400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8" name="Google Shape;398;gadd317ae2b_0_20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Distance and risk of harassment for the path that minimizes d = </a:t>
            </a:r>
            <a:r>
              <a:rPr lang="en-US" sz="2200" dirty="0">
                <a:solidFill>
                  <a:srgbClr val="001E33"/>
                </a:solidFill>
              </a:rPr>
              <a:t>8400m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Execution time of ?? seconds.</a:t>
            </a:r>
            <a:endParaRPr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add317ae2b_0_201"/>
          <p:cNvSpPr/>
          <p:nvPr/>
        </p:nvSpPr>
        <p:spPr>
          <a:xfrm>
            <a:off x="3480315" y="3885107"/>
            <a:ext cx="4726910" cy="137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>
              <a:buSzPts val="1400"/>
            </a:pPr>
            <a:r>
              <a:rPr lang="en-GB" sz="22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The idea was to measure the distanc</a:t>
            </a:r>
            <a:r>
              <a:rPr lang="en-GB" sz="2200" i="1" dirty="0">
                <a:solidFill>
                  <a:schemeClr val="tx1"/>
                </a:solidFill>
              </a:rPr>
              <a:t>e between </a:t>
            </a:r>
            <a:r>
              <a:rPr lang="en-GB" sz="2200" i="1" dirty="0" err="1">
                <a:solidFill>
                  <a:schemeClr val="tx1"/>
                </a:solidFill>
              </a:rPr>
              <a:t>Eafit</a:t>
            </a:r>
            <a:r>
              <a:rPr lang="en-GB" sz="2200" i="1" dirty="0">
                <a:solidFill>
                  <a:schemeClr val="tx1"/>
                </a:solidFill>
              </a:rPr>
              <a:t> and National University through </a:t>
            </a:r>
            <a:r>
              <a:rPr lang="en-GB" sz="2200" i="1" dirty="0" err="1">
                <a:solidFill>
                  <a:schemeClr val="tx1"/>
                </a:solidFill>
              </a:rPr>
              <a:t>Dijsktras</a:t>
            </a:r>
            <a:r>
              <a:rPr lang="en-GB" sz="2200" i="1" dirty="0">
                <a:solidFill>
                  <a:schemeClr val="tx1"/>
                </a:solidFill>
              </a:rPr>
              <a:t> Algorithm and then calculate de risk, in this case you use another value of V </a:t>
            </a:r>
            <a:r>
              <a:rPr lang="en-GB" sz="22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GB" sz="2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Third path minimizing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1" name="Google Shape;411;g13694941206_0_16"/>
          <p:cNvGraphicFramePr/>
          <p:nvPr>
            <p:extLst>
              <p:ext uri="{D42A27DB-BD31-4B8C-83A1-F6EECF244321}">
                <p14:modId xmlns:p14="http://schemas.microsoft.com/office/powerpoint/2010/main" val="4128339525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EAFIT University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National University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001E33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8148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5" name="Google Shape;415;g13694941206_0_16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Distance and risk of harassment for the path that minimizes d = </a:t>
            </a:r>
            <a:r>
              <a:rPr lang="en-US" sz="2200" dirty="0">
                <a:solidFill>
                  <a:srgbClr val="001E33"/>
                </a:solidFill>
              </a:rPr>
              <a:t>8148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Execution time of  seconds.</a:t>
            </a:r>
            <a:endParaRPr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13694941206_0_16"/>
          <p:cNvSpPr/>
          <p:nvPr/>
        </p:nvSpPr>
        <p:spPr>
          <a:xfrm>
            <a:off x="2466089" y="4048325"/>
            <a:ext cx="5753985" cy="1428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>
              <a:buSzPts val="1400"/>
            </a:pPr>
            <a:r>
              <a:rPr lang="en-GB" sz="2200" b="0" i="1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The idea was to measure the distanc</a:t>
            </a:r>
            <a:r>
              <a:rPr lang="en-GB" sz="2200" i="1" dirty="0">
                <a:solidFill>
                  <a:schemeClr val="tx1"/>
                </a:solidFill>
              </a:rPr>
              <a:t>e between </a:t>
            </a:r>
            <a:r>
              <a:rPr lang="en-GB" sz="2200" i="1" dirty="0" err="1">
                <a:solidFill>
                  <a:schemeClr val="tx1"/>
                </a:solidFill>
              </a:rPr>
              <a:t>Eafit</a:t>
            </a:r>
            <a:r>
              <a:rPr lang="en-GB" sz="2200" i="1" dirty="0">
                <a:solidFill>
                  <a:schemeClr val="tx1"/>
                </a:solidFill>
              </a:rPr>
              <a:t> and National University through </a:t>
            </a:r>
            <a:r>
              <a:rPr lang="en-GB" sz="2200" i="1" dirty="0" err="1">
                <a:solidFill>
                  <a:schemeClr val="tx1"/>
                </a:solidFill>
              </a:rPr>
              <a:t>Dijsktras</a:t>
            </a:r>
            <a:r>
              <a:rPr lang="en-GB" sz="2200" i="1" dirty="0">
                <a:solidFill>
                  <a:schemeClr val="tx1"/>
                </a:solidFill>
              </a:rPr>
              <a:t> Algorithm and then calculate de risk, in this case you use another value for V</a:t>
            </a:r>
            <a:endParaRPr lang="en-GB" sz="2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585</Words>
  <Application>Microsoft Office PowerPoint</Application>
  <PresentationFormat>Panorámica</PresentationFormat>
  <Paragraphs>81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Fira Sans Extra Condensed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SEBASTIAN</dc:creator>
  <cp:lastModifiedBy>Sebastián Cano Rincón</cp:lastModifiedBy>
  <cp:revision>5</cp:revision>
  <dcterms:modified xsi:type="dcterms:W3CDTF">2022-11-09T11:09:41Z</dcterms:modified>
</cp:coreProperties>
</file>